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391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3F6"/>
    <a:srgbClr val="8A3C1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8424D-DDF4-44FD-97D8-2D880FAC9172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95604-3136-41CC-99C4-11FCFAE1BC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3924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2F9892-4FA8-4E47-8751-DA9332AF5A1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490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BD5F6264-6436-4F62-BBD6-102663E971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1" y="0"/>
            <a:ext cx="12182818" cy="6858000"/>
          </a:xfrm>
          <a:prstGeom prst="rect">
            <a:avLst/>
          </a:prstGeom>
        </p:spPr>
      </p:pic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C1E6-100B-44D2-A1C7-A34E3BD9A12C}" type="datetimeFigureOut">
              <a:rPr lang="zh-CN" altLang="en-US"/>
              <a:pPr>
                <a:defRPr/>
              </a:pPr>
              <a:t>2024/5/10</a:t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6F88-39AC-442E-B372-2FEBDC340D1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15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wipe/>
      </p:transition>
    </mc:Choice>
    <mc:Fallback xmlns="">
      <p:transition spd="slow" advClick="0" advTm="0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D4E6DEAE-00B4-4C07-BC10-E63E1F340C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1" y="0"/>
            <a:ext cx="12182818" cy="6858000"/>
          </a:xfrm>
          <a:prstGeom prst="rect">
            <a:avLst/>
          </a:prstGeom>
        </p:spPr>
      </p:pic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C1E6-100B-44D2-A1C7-A34E3BD9A12C}" type="datetimeFigureOut">
              <a:rPr lang="zh-CN" altLang="en-US"/>
              <a:pPr>
                <a:defRPr/>
              </a:pPr>
              <a:t>2024/5/10</a:t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6F88-39AC-442E-B372-2FEBDC340D1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2807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wipe/>
      </p:transition>
    </mc:Choice>
    <mc:Fallback xmlns="">
      <p:transition spd="slow" advClick="0" advTm="0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D4538554-67FA-4D2B-BCE8-54D06CAA91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1" y="0"/>
            <a:ext cx="12182818" cy="6858000"/>
          </a:xfrm>
          <a:prstGeom prst="rect">
            <a:avLst/>
          </a:prstGeom>
        </p:spPr>
      </p:pic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C1E6-100B-44D2-A1C7-A34E3BD9A12C}" type="datetimeFigureOut">
              <a:rPr lang="zh-CN" altLang="en-US"/>
              <a:pPr>
                <a:defRPr/>
              </a:pPr>
              <a:t>2024/5/10</a:t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6F88-39AC-442E-B372-2FEBDC340D1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969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wipe/>
      </p:transition>
    </mc:Choice>
    <mc:Fallback xmlns="">
      <p:transition spd="slow" advClick="0" advTm="0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34C44189-7F30-47C1-8C11-A62F9F9482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1" y="0"/>
            <a:ext cx="12182818" cy="6858000"/>
          </a:xfrm>
          <a:prstGeom prst="rect">
            <a:avLst/>
          </a:prstGeom>
        </p:spPr>
      </p:pic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C1E6-100B-44D2-A1C7-A34E3BD9A12C}" type="datetimeFigureOut">
              <a:rPr lang="zh-CN" altLang="en-US"/>
              <a:pPr>
                <a:defRPr/>
              </a:pPr>
              <a:t>2024/5/10</a:t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6F88-39AC-442E-B372-2FEBDC340D1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41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wipe/>
      </p:transition>
    </mc:Choice>
    <mc:Fallback xmlns="">
      <p:transition spd="slow" advClick="0" advTm="0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pPr/>
              <a:t>2024/5/10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362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wipe/>
      </p:transition>
    </mc:Choice>
    <mc:Fallback xmlns="">
      <p:transition spd="slow" advClick="0" advTm="0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B2B0-692A-46A2-956F-D87A1A3CFB5B}" type="datetimeFigureOut">
              <a:rPr lang="zh-CN" altLang="en-US"/>
              <a:pPr>
                <a:defRPr/>
              </a:pPr>
              <a:t>2024/5/10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584FB-8213-408C-973A-0BFE315A5B2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655CAEC-A6FC-440C-A6AA-A0EE1153F1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1" y="0"/>
            <a:ext cx="121828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71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wipe/>
      </p:transition>
    </mc:Choice>
    <mc:Fallback xmlns="">
      <p:transition spd="slow" advClick="0" advTm="0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分節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圖片版面配置區 17">
            <a:extLst>
              <a:ext uri="{FF2B5EF4-FFF2-40B4-BE49-F238E27FC236}">
                <a16:creationId xmlns:a16="http://schemas.microsoft.com/office/drawing/2014/main" id="{33C76B81-402B-4E5D-8078-908DB1F2DDF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79586" y="0"/>
            <a:ext cx="7212414" cy="6858000"/>
          </a:xfrm>
          <a:custGeom>
            <a:avLst/>
            <a:gdLst>
              <a:gd name="connsiteX0" fmla="*/ 1494409 w 7212414"/>
              <a:gd name="connsiteY0" fmla="*/ 0 h 6858000"/>
              <a:gd name="connsiteX1" fmla="*/ 7212414 w 7212414"/>
              <a:gd name="connsiteY1" fmla="*/ 0 h 6858000"/>
              <a:gd name="connsiteX2" fmla="*/ 7212414 w 7212414"/>
              <a:gd name="connsiteY2" fmla="*/ 6858000 h 6858000"/>
              <a:gd name="connsiteX3" fmla="*/ 238313 w 7212414"/>
              <a:gd name="connsiteY3" fmla="*/ 6858000 h 6858000"/>
              <a:gd name="connsiteX4" fmla="*/ 251264 w 7212414"/>
              <a:gd name="connsiteY4" fmla="*/ 6849373 h 6858000"/>
              <a:gd name="connsiteX5" fmla="*/ 776282 w 7212414"/>
              <a:gd name="connsiteY5" fmla="*/ 6451411 h 6858000"/>
              <a:gd name="connsiteX6" fmla="*/ 2741607 w 7212414"/>
              <a:gd name="connsiteY6" fmla="*/ 3678515 h 6858000"/>
              <a:gd name="connsiteX7" fmla="*/ 1521342 w 7212414"/>
              <a:gd name="connsiteY7" fmla="*/ 24338 h 6858000"/>
              <a:gd name="connsiteX8" fmla="*/ 879874 w 7212414"/>
              <a:gd name="connsiteY8" fmla="*/ 0 h 6858000"/>
              <a:gd name="connsiteX9" fmla="*/ 1477051 w 7212414"/>
              <a:gd name="connsiteY9" fmla="*/ 0 h 6858000"/>
              <a:gd name="connsiteX10" fmla="*/ 1503062 w 7212414"/>
              <a:gd name="connsiteY10" fmla="*/ 23504 h 6858000"/>
              <a:gd name="connsiteX11" fmla="*/ 2723328 w 7212414"/>
              <a:gd name="connsiteY11" fmla="*/ 3677682 h 6858000"/>
              <a:gd name="connsiteX12" fmla="*/ 758003 w 7212414"/>
              <a:gd name="connsiteY12" fmla="*/ 6450578 h 6858000"/>
              <a:gd name="connsiteX13" fmla="*/ 232984 w 7212414"/>
              <a:gd name="connsiteY13" fmla="*/ 6848540 h 6858000"/>
              <a:gd name="connsiteX14" fmla="*/ 218782 w 7212414"/>
              <a:gd name="connsiteY14" fmla="*/ 6858000 h 6858000"/>
              <a:gd name="connsiteX15" fmla="*/ 0 w 7212414"/>
              <a:gd name="connsiteY15" fmla="*/ 6858000 h 6858000"/>
              <a:gd name="connsiteX16" fmla="*/ 105163 w 7212414"/>
              <a:gd name="connsiteY16" fmla="*/ 6785068 h 6858000"/>
              <a:gd name="connsiteX17" fmla="*/ 621812 w 7212414"/>
              <a:gd name="connsiteY17" fmla="*/ 6378742 h 6858000"/>
              <a:gd name="connsiteX18" fmla="*/ 2496161 w 7212414"/>
              <a:gd name="connsiteY18" fmla="*/ 3621913 h 6858000"/>
              <a:gd name="connsiteX19" fmla="*/ 895263 w 7212414"/>
              <a:gd name="connsiteY19" fmla="*/ 10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212414" h="6858000">
                <a:moveTo>
                  <a:pt x="1494409" y="0"/>
                </a:moveTo>
                <a:lnTo>
                  <a:pt x="7212414" y="0"/>
                </a:lnTo>
                <a:lnTo>
                  <a:pt x="7212414" y="6858000"/>
                </a:lnTo>
                <a:lnTo>
                  <a:pt x="238313" y="6858000"/>
                </a:lnTo>
                <a:lnTo>
                  <a:pt x="251264" y="6849373"/>
                </a:lnTo>
                <a:cubicBezTo>
                  <a:pt x="427471" y="6724853"/>
                  <a:pt x="601037" y="6589587"/>
                  <a:pt x="776282" y="6451411"/>
                </a:cubicBezTo>
                <a:cubicBezTo>
                  <a:pt x="1738612" y="5692656"/>
                  <a:pt x="2677854" y="5076606"/>
                  <a:pt x="2741607" y="3678515"/>
                </a:cubicBezTo>
                <a:cubicBezTo>
                  <a:pt x="2809404" y="2191755"/>
                  <a:pt x="2375613" y="855667"/>
                  <a:pt x="1521342" y="24338"/>
                </a:cubicBezTo>
                <a:close/>
                <a:moveTo>
                  <a:pt x="879874" y="0"/>
                </a:moveTo>
                <a:lnTo>
                  <a:pt x="1477051" y="0"/>
                </a:lnTo>
                <a:lnTo>
                  <a:pt x="1503062" y="23504"/>
                </a:lnTo>
                <a:cubicBezTo>
                  <a:pt x="2357333" y="854834"/>
                  <a:pt x="2791125" y="2190921"/>
                  <a:pt x="2723328" y="3677682"/>
                </a:cubicBezTo>
                <a:cubicBezTo>
                  <a:pt x="2659574" y="5075773"/>
                  <a:pt x="1720332" y="5691822"/>
                  <a:pt x="758003" y="6450578"/>
                </a:cubicBezTo>
                <a:cubicBezTo>
                  <a:pt x="582758" y="6588754"/>
                  <a:pt x="409191" y="6724020"/>
                  <a:pt x="232984" y="6848540"/>
                </a:cubicBezTo>
                <a:lnTo>
                  <a:pt x="218782" y="6858000"/>
                </a:lnTo>
                <a:lnTo>
                  <a:pt x="0" y="6858000"/>
                </a:lnTo>
                <a:lnTo>
                  <a:pt x="105163" y="6785068"/>
                </a:lnTo>
                <a:cubicBezTo>
                  <a:pt x="278981" y="6657407"/>
                  <a:pt x="449608" y="6519512"/>
                  <a:pt x="621812" y="6378742"/>
                </a:cubicBezTo>
                <a:cubicBezTo>
                  <a:pt x="1567436" y="5605738"/>
                  <a:pt x="2496161" y="4971185"/>
                  <a:pt x="2496161" y="3621913"/>
                </a:cubicBezTo>
                <a:cubicBezTo>
                  <a:pt x="2496161" y="2091411"/>
                  <a:pt x="1922425" y="751075"/>
                  <a:pt x="895263" y="10445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rtl="0"/>
            <a:endParaRPr lang="en-US" dirty="0"/>
          </a:p>
        </p:txBody>
      </p:sp>
      <p:sp>
        <p:nvSpPr>
          <p:cNvPr id="52" name="手繪多邊形：圖案 51">
            <a:extLst>
              <a:ext uri="{FF2B5EF4-FFF2-40B4-BE49-F238E27FC236}">
                <a16:creationId xmlns:a16="http://schemas.microsoft.com/office/drawing/2014/main" id="{35F199FA-581E-485F-8470-9B9F10DBBD26}"/>
              </a:ext>
            </a:extLst>
          </p:cNvPr>
          <p:cNvSpPr/>
          <p:nvPr userDrawn="1"/>
        </p:nvSpPr>
        <p:spPr>
          <a:xfrm>
            <a:off x="519836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1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7" name="標題 1">
            <a:extLst>
              <a:ext uri="{FF2B5EF4-FFF2-40B4-BE49-F238E27FC236}">
                <a16:creationId xmlns:a16="http://schemas.microsoft.com/office/drawing/2014/main" id="{9DFE2504-DE79-4AC0-BD70-A3F274715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4713" y="1346268"/>
            <a:ext cx="5274860" cy="3066707"/>
          </a:xfrm>
        </p:spPr>
        <p:txBody>
          <a:bodyPr rtlCol="0" anchor="b"/>
          <a:lstStyle>
            <a:lvl1pPr>
              <a:defRPr sz="5999" spc="0"/>
            </a:lvl1pPr>
          </a:lstStyle>
          <a:p>
            <a:pPr rtl="0"/>
            <a:endParaRPr lang="en-US" sz="5999" dirty="0"/>
          </a:p>
        </p:txBody>
      </p:sp>
      <p:sp>
        <p:nvSpPr>
          <p:cNvPr id="68" name="副標題 2">
            <a:extLst>
              <a:ext uri="{FF2B5EF4-FFF2-40B4-BE49-F238E27FC236}">
                <a16:creationId xmlns:a16="http://schemas.microsoft.com/office/drawing/2014/main" id="{F51F0DB4-631C-4CFA-B7CD-271E701A37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4713" y="4412974"/>
            <a:ext cx="4162357" cy="1576188"/>
          </a:xfrm>
        </p:spPr>
        <p:txBody>
          <a:bodyPr rtlCol="0" anchor="t"/>
          <a:lstStyle>
            <a:lvl1pPr>
              <a:defRPr strike="noStrike"/>
            </a:lvl1pPr>
          </a:lstStyle>
          <a:p>
            <a:pPr rtl="0"/>
            <a:endParaRPr lang="en-US" b="0" dirty="0"/>
          </a:p>
        </p:txBody>
      </p:sp>
      <p:sp>
        <p:nvSpPr>
          <p:cNvPr id="8" name="手繪多邊形：圖案 7">
            <a:extLst>
              <a:ext uri="{FF2B5EF4-FFF2-40B4-BE49-F238E27FC236}">
                <a16:creationId xmlns:a16="http://schemas.microsoft.com/office/drawing/2014/main" id="{FDD4E4E3-A06F-4EA0-9228-3B72D4CE6A1B}"/>
              </a:ext>
            </a:extLst>
          </p:cNvPr>
          <p:cNvSpPr/>
          <p:nvPr userDrawn="1"/>
        </p:nvSpPr>
        <p:spPr>
          <a:xfrm>
            <a:off x="4648079" y="0"/>
            <a:ext cx="2827669" cy="6858000"/>
          </a:xfrm>
          <a:custGeom>
            <a:avLst/>
            <a:gdLst>
              <a:gd name="connsiteX0" fmla="*/ 952351 w 2827669"/>
              <a:gd name="connsiteY0" fmla="*/ 0 h 6858000"/>
              <a:gd name="connsiteX1" fmla="*/ 1298165 w 2827669"/>
              <a:gd name="connsiteY1" fmla="*/ 0 h 6858000"/>
              <a:gd name="connsiteX2" fmla="*/ 1414021 w 2827669"/>
              <a:gd name="connsiteY2" fmla="*/ 91085 h 6858000"/>
              <a:gd name="connsiteX3" fmla="*/ 2827669 w 2827669"/>
              <a:gd name="connsiteY3" fmla="*/ 3590451 h 6858000"/>
              <a:gd name="connsiteX4" fmla="*/ 953320 w 2827669"/>
              <a:gd name="connsiteY4" fmla="*/ 6374083 h 6858000"/>
              <a:gd name="connsiteX5" fmla="*/ 436671 w 2827669"/>
              <a:gd name="connsiteY5" fmla="*/ 6784359 h 6858000"/>
              <a:gd name="connsiteX6" fmla="*/ 331508 w 2827669"/>
              <a:gd name="connsiteY6" fmla="*/ 6858000 h 6858000"/>
              <a:gd name="connsiteX7" fmla="*/ 0 w 2827669"/>
              <a:gd name="connsiteY7" fmla="*/ 6858000 h 6858000"/>
              <a:gd name="connsiteX8" fmla="*/ 92067 w 2827669"/>
              <a:gd name="connsiteY8" fmla="*/ 6794395 h 6858000"/>
              <a:gd name="connsiteX9" fmla="*/ 615750 w 2827669"/>
              <a:gd name="connsiteY9" fmla="*/ 6384118 h 6858000"/>
              <a:gd name="connsiteX10" fmla="*/ 2515617 w 2827669"/>
              <a:gd name="connsiteY10" fmla="*/ 3600487 h 6858000"/>
              <a:gd name="connsiteX11" fmla="*/ 1082723 w 2827669"/>
              <a:gd name="connsiteY11" fmla="*/ 10112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27669" h="6858000">
                <a:moveTo>
                  <a:pt x="952351" y="0"/>
                </a:moveTo>
                <a:lnTo>
                  <a:pt x="1298165" y="0"/>
                </a:lnTo>
                <a:lnTo>
                  <a:pt x="1414021" y="91085"/>
                </a:lnTo>
                <a:cubicBezTo>
                  <a:pt x="2323409" y="861623"/>
                  <a:pt x="2827669" y="2141656"/>
                  <a:pt x="2827669" y="3590451"/>
                </a:cubicBezTo>
                <a:cubicBezTo>
                  <a:pt x="2827669" y="4952841"/>
                  <a:pt x="1898944" y="5593563"/>
                  <a:pt x="953320" y="6374083"/>
                </a:cubicBezTo>
                <a:cubicBezTo>
                  <a:pt x="781116" y="6516221"/>
                  <a:pt x="610489" y="6655457"/>
                  <a:pt x="436671" y="6784359"/>
                </a:cubicBezTo>
                <a:lnTo>
                  <a:pt x="331508" y="6858000"/>
                </a:lnTo>
                <a:lnTo>
                  <a:pt x="0" y="6858000"/>
                </a:lnTo>
                <a:lnTo>
                  <a:pt x="92067" y="6794395"/>
                </a:lnTo>
                <a:cubicBezTo>
                  <a:pt x="268252" y="6665493"/>
                  <a:pt x="441202" y="6526257"/>
                  <a:pt x="615750" y="6384118"/>
                </a:cubicBezTo>
                <a:cubicBezTo>
                  <a:pt x="1574248" y="5603599"/>
                  <a:pt x="2515617" y="4962877"/>
                  <a:pt x="2515617" y="3600487"/>
                </a:cubicBezTo>
                <a:cubicBezTo>
                  <a:pt x="2515617" y="2151691"/>
                  <a:pt x="2004492" y="871659"/>
                  <a:pt x="1082723" y="10112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 rtl="0"/>
            <a:endParaRPr lang="en-US" sz="2399"/>
          </a:p>
        </p:txBody>
      </p:sp>
    </p:spTree>
    <p:extLst>
      <p:ext uri="{BB962C8B-B14F-4D97-AF65-F5344CB8AC3E}">
        <p14:creationId xmlns:p14="http://schemas.microsoft.com/office/powerpoint/2010/main" val="269532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FA1643-2CDD-420A-AC12-A8CFF8AF8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54DB581-2584-41D4-B8A1-92CEBF51A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3B1F08F-6458-4B71-8B3A-0FCE0458A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5B86C-E120-425B-A7A9-9B4D09EB2EB6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196F797-37B8-439F-B0CD-9C7B7AE25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12E84F4-43B2-4EA4-B99E-181661D3B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73C4-642D-48EB-93FB-12D55B9DCF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1552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390" y="365781"/>
            <a:ext cx="10515223" cy="1324635"/>
          </a:xfrm>
          <a:prstGeom prst="rect">
            <a:avLst/>
          </a:prstGeom>
        </p:spPr>
        <p:txBody>
          <a:bodyPr vert="horz" lIns="65032" tIns="32516" rIns="65032" bIns="32516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390" y="1825891"/>
            <a:ext cx="10515223" cy="4351728"/>
          </a:xfrm>
          <a:prstGeom prst="rect">
            <a:avLst/>
          </a:prstGeom>
        </p:spPr>
        <p:txBody>
          <a:bodyPr vert="horz" lIns="65032" tIns="32516" rIns="65032" bIns="32516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390" y="6356747"/>
            <a:ext cx="2742448" cy="364274"/>
          </a:xfrm>
          <a:prstGeom prst="rect">
            <a:avLst/>
          </a:prstGeom>
        </p:spPr>
        <p:txBody>
          <a:bodyPr vert="horz" lIns="65032" tIns="32516" rIns="65032" bIns="325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3E93-166D-47F5-9EF1-ACEABE24AEEA}" type="datetimeFigureOut">
              <a:rPr lang="zh-CN" altLang="en-US" smtClean="0"/>
              <a:pPr/>
              <a:t>2024/5/10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413" y="6356747"/>
            <a:ext cx="4115176" cy="364274"/>
          </a:xfrm>
          <a:prstGeom prst="rect">
            <a:avLst/>
          </a:prstGeom>
        </p:spPr>
        <p:txBody>
          <a:bodyPr vert="horz" lIns="65032" tIns="32516" rIns="65032" bIns="325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1166" y="6356747"/>
            <a:ext cx="2742448" cy="364274"/>
          </a:xfrm>
          <a:prstGeom prst="rect">
            <a:avLst/>
          </a:prstGeom>
        </p:spPr>
        <p:txBody>
          <a:bodyPr vert="horz" lIns="65032" tIns="32516" rIns="65032" bIns="325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D5ACA-62CA-46DB-AD6B-12EDD6D51A2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348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0">
        <p:wipe/>
      </p:transition>
    </mc:Choice>
    <mc:Fallback xmlns="">
      <p:transition spd="slow" advClick="0" advTm="0">
        <p:wipe/>
      </p:transition>
    </mc:Fallback>
  </mc:AlternateContent>
  <p:txStyles>
    <p:titleStyle>
      <a:lvl1pPr algn="l" defTabSz="866813" rtl="0" eaLnBrk="1" latinLnBrk="0" hangingPunct="1">
        <a:lnSpc>
          <a:spcPct val="90000"/>
        </a:lnSpc>
        <a:spcBef>
          <a:spcPct val="0"/>
        </a:spcBef>
        <a:buNone/>
        <a:defRPr sz="413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703" indent="-216703" algn="l" defTabSz="866813" rtl="0" eaLnBrk="1" latinLnBrk="0" hangingPunct="1">
        <a:lnSpc>
          <a:spcPct val="90000"/>
        </a:lnSpc>
        <a:spcBef>
          <a:spcPts val="948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1pPr>
      <a:lvl2pPr marL="650110" indent="-216703" algn="l" defTabSz="866813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2266" kern="1200">
          <a:solidFill>
            <a:schemeClr val="tx1"/>
          </a:solidFill>
          <a:latin typeface="+mn-lt"/>
          <a:ea typeface="+mn-ea"/>
          <a:cs typeface="+mn-cs"/>
        </a:defRPr>
      </a:lvl2pPr>
      <a:lvl3pPr marL="1083517" indent="-216703" algn="l" defTabSz="866813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866" kern="1200">
          <a:solidFill>
            <a:schemeClr val="tx1"/>
          </a:solidFill>
          <a:latin typeface="+mn-lt"/>
          <a:ea typeface="+mn-ea"/>
          <a:cs typeface="+mn-cs"/>
        </a:defRPr>
      </a:lvl3pPr>
      <a:lvl4pPr marL="1516923" indent="-216703" algn="l" defTabSz="866813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4pPr>
      <a:lvl5pPr marL="1950330" indent="-216703" algn="l" defTabSz="866813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5pPr>
      <a:lvl6pPr marL="2383737" indent="-216703" algn="l" defTabSz="866813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6pPr>
      <a:lvl7pPr marL="2817143" indent="-216703" algn="l" defTabSz="866813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7pPr>
      <a:lvl8pPr marL="3250550" indent="-216703" algn="l" defTabSz="866813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8pPr>
      <a:lvl9pPr marL="3683956" indent="-216703" algn="l" defTabSz="866813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66813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1pPr>
      <a:lvl2pPr marL="433407" algn="l" defTabSz="866813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2pPr>
      <a:lvl3pPr marL="866813" algn="l" defTabSz="866813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3pPr>
      <a:lvl4pPr marL="1300220" algn="l" defTabSz="866813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4pPr>
      <a:lvl5pPr marL="1733627" algn="l" defTabSz="866813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5pPr>
      <a:lvl6pPr marL="2167033" algn="l" defTabSz="866813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6pPr>
      <a:lvl7pPr marL="2600440" algn="l" defTabSz="866813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7pPr>
      <a:lvl8pPr marL="3033846" algn="l" defTabSz="866813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8pPr>
      <a:lvl9pPr marL="3467253" algn="l" defTabSz="866813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右大括弧 63">
            <a:extLst>
              <a:ext uri="{FF2B5EF4-FFF2-40B4-BE49-F238E27FC236}">
                <a16:creationId xmlns:a16="http://schemas.microsoft.com/office/drawing/2014/main" id="{F3DC5027-0F9E-406A-A5B9-7DD6F80E9DEC}"/>
              </a:ext>
            </a:extLst>
          </p:cNvPr>
          <p:cNvSpPr/>
          <p:nvPr/>
        </p:nvSpPr>
        <p:spPr>
          <a:xfrm rot="16200000">
            <a:off x="6282000" y="-1945525"/>
            <a:ext cx="53190" cy="6902297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121880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39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88563" y="-69797"/>
            <a:ext cx="40318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2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基隆市瑪陵國小實驗教育課程地圖</a:t>
            </a:r>
            <a:endParaRPr kumimoji="0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" name="橢圓 1"/>
          <p:cNvSpPr>
            <a:spLocks noChangeArrowheads="1"/>
          </p:cNvSpPr>
          <p:nvPr/>
        </p:nvSpPr>
        <p:spPr bwMode="auto">
          <a:xfrm>
            <a:off x="1368003" y="290246"/>
            <a:ext cx="9455992" cy="414852"/>
          </a:xfrm>
          <a:prstGeom prst="ellipse">
            <a:avLst/>
          </a:prstGeom>
          <a:gradFill rotWithShape="1">
            <a:gsLst>
              <a:gs pos="0">
                <a:srgbClr val="B1CBE9"/>
              </a:gs>
              <a:gs pos="50000">
                <a:srgbClr val="A3C1E5"/>
              </a:gs>
              <a:gs pos="100000">
                <a:srgbClr val="92B9E4"/>
              </a:gs>
            </a:gsLst>
            <a:lin ang="0" scaled="1"/>
          </a:gradFill>
          <a:ln w="635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22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799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透過</a:t>
            </a:r>
            <a:r>
              <a:rPr kumimoji="0" lang="zh-TW" altLang="en-US" sz="2399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生命</a:t>
            </a:r>
            <a:r>
              <a:rPr kumimoji="0" lang="zh-TW" altLang="en-US" sz="1799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教育提升心靈，共創個人與整體世界的幸福</a:t>
            </a:r>
            <a:endParaRPr kumimoji="0" lang="zh-TW" altLang="zh-TW" sz="1799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64401" y="222459"/>
            <a:ext cx="569155" cy="597848"/>
          </a:xfrm>
          <a:prstGeom prst="rect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22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4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學校願景</a:t>
            </a:r>
            <a:endParaRPr kumimoji="0" lang="zh-TW" altLang="zh-TW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graphicFrame>
        <p:nvGraphicFramePr>
          <p:cNvPr id="111" name="表格 110"/>
          <p:cNvGraphicFramePr>
            <a:graphicFrameLocks noGrp="1"/>
          </p:cNvGraphicFramePr>
          <p:nvPr/>
        </p:nvGraphicFramePr>
        <p:xfrm>
          <a:off x="2077159" y="5189219"/>
          <a:ext cx="8617230" cy="352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6243">
                  <a:extLst>
                    <a:ext uri="{9D8B030D-6E8A-4147-A177-3AD203B41FA5}">
                      <a16:colId xmlns:a16="http://schemas.microsoft.com/office/drawing/2014/main" val="1745086159"/>
                    </a:ext>
                  </a:extLst>
                </a:gridCol>
                <a:gridCol w="2989940">
                  <a:extLst>
                    <a:ext uri="{9D8B030D-6E8A-4147-A177-3AD203B41FA5}">
                      <a16:colId xmlns:a16="http://schemas.microsoft.com/office/drawing/2014/main" val="3449817584"/>
                    </a:ext>
                  </a:extLst>
                </a:gridCol>
                <a:gridCol w="2324786">
                  <a:extLst>
                    <a:ext uri="{9D8B030D-6E8A-4147-A177-3AD203B41FA5}">
                      <a16:colId xmlns:a16="http://schemas.microsoft.com/office/drawing/2014/main" val="3983176231"/>
                    </a:ext>
                  </a:extLst>
                </a:gridCol>
                <a:gridCol w="2566261">
                  <a:extLst>
                    <a:ext uri="{9D8B030D-6E8A-4147-A177-3AD203B41FA5}">
                      <a16:colId xmlns:a16="http://schemas.microsoft.com/office/drawing/2014/main" val="809857327"/>
                    </a:ext>
                  </a:extLst>
                </a:gridCol>
              </a:tblGrid>
              <a:tr h="352378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b="1" dirty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社團</a:t>
                      </a:r>
                      <a:endParaRPr lang="en-US" altLang="zh-TW" sz="16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28" marR="91428" marT="45714" marB="45714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28" marR="91428" marT="45714" marB="4571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1" dirty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</a:t>
                      </a:r>
                      <a:r>
                        <a:rPr lang="zh-TW" altLang="en-US" sz="150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跨學年協同社團</a:t>
                      </a:r>
                      <a:r>
                        <a:rPr lang="zh-TW" altLang="en-US" sz="1500" b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zh-TW" sz="15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4" marB="45714" anchor="ctr"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跨學年協同社團</a:t>
                      </a:r>
                      <a:r>
                        <a:rPr lang="zh-TW" altLang="en-US" sz="15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TW" sz="15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sz="1500" dirty="0"/>
                    </a:p>
                  </a:txBody>
                  <a:tcPr marL="91428" marR="91428" marT="45714" marB="45714" anchor="ctr"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779812"/>
                  </a:ext>
                </a:extLst>
              </a:tr>
            </a:tbl>
          </a:graphicData>
        </a:graphic>
      </p:graphicFrame>
      <p:graphicFrame>
        <p:nvGraphicFramePr>
          <p:cNvPr id="74" name="表格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151684"/>
              </p:ext>
            </p:extLst>
          </p:nvPr>
        </p:nvGraphicFramePr>
        <p:xfrm>
          <a:off x="633545" y="1828087"/>
          <a:ext cx="11581116" cy="4968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89">
                  <a:extLst>
                    <a:ext uri="{9D8B030D-6E8A-4147-A177-3AD203B41FA5}">
                      <a16:colId xmlns:a16="http://schemas.microsoft.com/office/drawing/2014/main" val="337062748"/>
                    </a:ext>
                  </a:extLst>
                </a:gridCol>
                <a:gridCol w="328271">
                  <a:extLst>
                    <a:ext uri="{9D8B030D-6E8A-4147-A177-3AD203B41FA5}">
                      <a16:colId xmlns:a16="http://schemas.microsoft.com/office/drawing/2014/main" val="79500637"/>
                    </a:ext>
                  </a:extLst>
                </a:gridCol>
                <a:gridCol w="435220">
                  <a:extLst>
                    <a:ext uri="{9D8B030D-6E8A-4147-A177-3AD203B41FA5}">
                      <a16:colId xmlns:a16="http://schemas.microsoft.com/office/drawing/2014/main" val="318675988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3449817584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3488095507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3745594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42508389"/>
                    </a:ext>
                  </a:extLst>
                </a:gridCol>
                <a:gridCol w="1746913">
                  <a:extLst>
                    <a:ext uri="{9D8B030D-6E8A-4147-A177-3AD203B41FA5}">
                      <a16:colId xmlns:a16="http://schemas.microsoft.com/office/drawing/2014/main" val="3983176231"/>
                    </a:ext>
                  </a:extLst>
                </a:gridCol>
                <a:gridCol w="1694830">
                  <a:extLst>
                    <a:ext uri="{9D8B030D-6E8A-4147-A177-3AD203B41FA5}">
                      <a16:colId xmlns:a16="http://schemas.microsoft.com/office/drawing/2014/main" val="2452981183"/>
                    </a:ext>
                  </a:extLst>
                </a:gridCol>
                <a:gridCol w="1661404">
                  <a:extLst>
                    <a:ext uri="{9D8B030D-6E8A-4147-A177-3AD203B41FA5}">
                      <a16:colId xmlns:a16="http://schemas.microsoft.com/office/drawing/2014/main" val="809857327"/>
                    </a:ext>
                  </a:extLst>
                </a:gridCol>
                <a:gridCol w="1493034">
                  <a:extLst>
                    <a:ext uri="{9D8B030D-6E8A-4147-A177-3AD203B41FA5}">
                      <a16:colId xmlns:a16="http://schemas.microsoft.com/office/drawing/2014/main" val="3748246119"/>
                    </a:ext>
                  </a:extLst>
                </a:gridCol>
              </a:tblGrid>
              <a:tr h="286463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L="91428" marR="91428" marT="45714" marB="45714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一年級</a:t>
                      </a:r>
                      <a:endParaRPr lang="zh-TW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28" marR="91428" marT="45714" marB="45714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二年級</a:t>
                      </a:r>
                      <a:endParaRPr lang="zh-TW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28" marR="91428" marT="45714" marB="45714">
                    <a:lnB w="381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三年級</a:t>
                      </a:r>
                      <a:endParaRPr lang="zh-TW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28" marR="91428" marT="45714" marB="45714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三年級</a:t>
                      </a:r>
                      <a:endParaRPr lang="zh-TW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28" marR="91428" marT="45714" marB="45714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四年級</a:t>
                      </a:r>
                      <a:endParaRPr lang="zh-TW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28" marR="91428" marT="45714" marB="45714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五年級</a:t>
                      </a:r>
                      <a:endParaRPr lang="zh-TW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28" marR="91428" marT="45714" marB="45714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六年級</a:t>
                      </a:r>
                      <a:endParaRPr lang="zh-TW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28" marR="91428" marT="45714" marB="45714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8667729"/>
                  </a:ext>
                </a:extLst>
              </a:tr>
              <a:tr h="518622">
                <a:tc rowSpan="8">
                  <a:txBody>
                    <a:bodyPr/>
                    <a:lstStyle/>
                    <a:p>
                      <a:pPr marL="0" algn="ctr" defTabSz="720000"/>
                      <a:endParaRPr lang="en-US" altLang="zh-TW" sz="16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algn="ctr" defTabSz="720000"/>
                      <a:endParaRPr lang="en-US" altLang="zh-TW" sz="16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algn="ctr" defTabSz="720000"/>
                      <a:r>
                        <a:rPr lang="zh-TW" altLang="en-US" sz="1600" b="1" dirty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覺察</a:t>
                      </a:r>
                      <a:endParaRPr lang="en-US" altLang="zh-TW" sz="16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algn="ctr" defTabSz="720000"/>
                      <a:r>
                        <a:rPr lang="zh-TW" altLang="en-US" sz="1600" b="1" dirty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、思考</a:t>
                      </a:r>
                      <a:endParaRPr lang="en-US" altLang="zh-TW" sz="16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algn="ctr" defTabSz="720000"/>
                      <a:r>
                        <a:rPr lang="zh-TW" altLang="en-US" sz="1600" b="1" dirty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、共感</a:t>
                      </a:r>
                      <a:endParaRPr lang="en-US" altLang="zh-TW" sz="16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algn="ctr" defTabSz="720000"/>
                      <a:r>
                        <a:rPr lang="zh-TW" altLang="en-US" sz="1600" b="1" dirty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、行動</a:t>
                      </a:r>
                    </a:p>
                    <a:p>
                      <a:pPr marL="0" algn="ctr" defTabSz="720000"/>
                      <a:endParaRPr lang="zh-TW" altLang="en-US" sz="16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28" marR="91428" marT="45714" marB="45714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8">
                  <a:txBody>
                    <a:bodyPr/>
                    <a:lstStyle/>
                    <a:p>
                      <a:pPr marL="0" algn="l" defTabSz="792000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endParaRPr lang="en-US" altLang="zh-TW" sz="16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defTabSz="720000"/>
                      <a:endParaRPr lang="en-US" altLang="zh-TW" sz="16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defTabSz="720000"/>
                      <a:endParaRPr lang="en-US" altLang="zh-TW" sz="16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defTabSz="720000"/>
                      <a:r>
                        <a:rPr lang="zh-TW" altLang="en-US" sz="1600" b="1" dirty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瑪陵</a:t>
                      </a:r>
                      <a:endParaRPr lang="en-US" altLang="zh-TW" sz="16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defTabSz="720000"/>
                      <a:r>
                        <a:rPr lang="zh-TW" altLang="en-US" sz="1600" b="1" dirty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幸福</a:t>
                      </a:r>
                      <a:endParaRPr lang="en-US" altLang="zh-TW" sz="16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defTabSz="720000"/>
                      <a:r>
                        <a:rPr lang="zh-TW" altLang="en-US" sz="1600" b="1" dirty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好味道</a:t>
                      </a:r>
                    </a:p>
                    <a:p>
                      <a:pPr marL="0" defTabSz="720000"/>
                      <a:endParaRPr lang="zh-TW" altLang="en-US" sz="16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28" marR="91428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zh-TW" altLang="en-US" sz="1600" b="1" dirty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幸</a:t>
                      </a:r>
                      <a:endParaRPr lang="en-US" altLang="zh-TW" sz="16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/>
                      <a:r>
                        <a:rPr lang="zh-TW" altLang="en-US" sz="1600" b="1" dirty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福</a:t>
                      </a:r>
                      <a:endParaRPr lang="en-US" altLang="zh-TW" sz="16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/>
                      <a:r>
                        <a:rPr lang="zh-TW" altLang="en-US" sz="1600" b="1" dirty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食</a:t>
                      </a:r>
                      <a:endParaRPr lang="en-US" altLang="zh-TW" sz="16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/>
                      <a:r>
                        <a:rPr lang="zh-TW" altLang="en-US" sz="1600" b="1" dirty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糧</a:t>
                      </a:r>
                      <a:endParaRPr lang="en-US" altLang="zh-TW" sz="16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28" marR="91428" marT="45714" marB="45714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endParaRPr lang="en-US" altLang="zh-TW" sz="1500" b="1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1500" b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endParaRPr lang="zh-TW" altLang="en-US" sz="1200" b="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28" marR="91428" marT="45714" marB="45714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500" b="1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500" b="1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「學校」我的家</a:t>
                      </a:r>
                      <a:endParaRPr lang="en-US" altLang="zh-TW" sz="1500" b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5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SimSun" panose="02010600030101010101" pitchFamily="2" charset="-122"/>
                      </a:endParaRPr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500" b="1" kern="1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有老師真好</a:t>
                      </a:r>
                      <a:endParaRPr lang="zh-TW" altLang="en-US" sz="1500" dirty="0"/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1" kern="1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在一起，我們會更好</a:t>
                      </a:r>
                      <a:endParaRPr lang="zh-TW" altLang="en-US" sz="1500" dirty="0"/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1" kern="1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在一起，我們會更好</a:t>
                      </a:r>
                      <a:endParaRPr lang="zh-TW" altLang="en-US" sz="1500" dirty="0"/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1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</a:t>
                      </a:r>
                      <a:r>
                        <a:rPr lang="zh-TW" altLang="zh-TW" sz="1500" b="1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人物</a:t>
                      </a:r>
                      <a:r>
                        <a:rPr lang="zh-TW" altLang="en-US" sz="1500" b="1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」的</a:t>
                      </a:r>
                      <a:endParaRPr lang="en-US" altLang="zh-TW" sz="1500" b="1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500" b="1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探索與學習</a:t>
                      </a:r>
                      <a:endParaRPr lang="zh-TW" altLang="en-US" sz="1500" dirty="0"/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500" b="1" kern="1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幸福的真諦</a:t>
                      </a:r>
                      <a:endParaRPr lang="zh-TW" altLang="en-US" sz="1500" dirty="0"/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500" b="1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築夢人生</a:t>
                      </a:r>
                      <a:endParaRPr lang="en-US" altLang="zh-TW" sz="1500" b="1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500" b="1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讓世界更美好</a:t>
                      </a:r>
                      <a:endParaRPr lang="zh-TW" altLang="en-US" sz="1500" dirty="0"/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277798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b="1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快樂的學習</a:t>
                      </a:r>
                      <a:endParaRPr lang="zh-TW" altLang="en-US" sz="1300" dirty="0"/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500" b="1" kern="1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植物</a:t>
                      </a:r>
                      <a:r>
                        <a:rPr lang="zh-TW" altLang="zh-TW" sz="1500" b="1" kern="1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</a:t>
                      </a:r>
                      <a:r>
                        <a:rPr lang="zh-TW" altLang="en-US" sz="1500" b="1" kern="1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搜奇</a:t>
                      </a:r>
                      <a:endParaRPr lang="zh-TW" altLang="en-US" sz="1300" dirty="0"/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1" kern="1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植物</a:t>
                      </a:r>
                      <a:r>
                        <a:rPr lang="zh-TW" altLang="zh-TW" sz="1500" b="1" kern="1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</a:t>
                      </a:r>
                      <a:r>
                        <a:rPr lang="zh-TW" altLang="en-US" sz="1500" b="1" kern="1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搜奇</a:t>
                      </a:r>
                      <a:endParaRPr lang="zh-TW" altLang="en-US" sz="1500" dirty="0"/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500" b="1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有情天地</a:t>
                      </a:r>
                      <a:endParaRPr lang="zh-TW" altLang="en-US" sz="1500" dirty="0"/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500" dirty="0"/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500" dirty="0"/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7764964"/>
                  </a:ext>
                </a:extLst>
              </a:tr>
              <a:tr h="51862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5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下</a:t>
                      </a:r>
                      <a:endParaRPr lang="zh-TW" altLang="en-US" sz="1200" b="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28" marR="91428" marT="45714" marB="45714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500" b="1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動物大不同</a:t>
                      </a:r>
                      <a:endParaRPr lang="zh-TW" altLang="en-US" sz="1500" dirty="0"/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500" b="1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感恩在我心</a:t>
                      </a:r>
                      <a:endParaRPr lang="zh-TW" altLang="en-US" sz="1500" dirty="0"/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500" b="1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幸福奇蹟</a:t>
                      </a:r>
                      <a:endParaRPr lang="zh-TW" altLang="en-US" sz="1500" dirty="0"/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500" b="1" kern="1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幸福奇蹟</a:t>
                      </a:r>
                      <a:endParaRPr lang="zh-TW" altLang="en-US" sz="1500" dirty="0"/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1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長得更高</a:t>
                      </a:r>
                      <a:endParaRPr lang="en-US" altLang="zh-TW" sz="1500" b="1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1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看得更遠</a:t>
                      </a:r>
                      <a:endParaRPr lang="zh-TW" altLang="en-US" sz="1500" dirty="0"/>
                    </a:p>
                  </a:txBody>
                  <a:tcPr marL="91428" marR="91428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500" b="1" kern="1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瑪陵有機生</a:t>
                      </a:r>
                      <a:r>
                        <a:rPr lang="zh-TW" altLang="en-US" sz="1500" b="1" kern="1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態園</a:t>
                      </a:r>
                      <a:endParaRPr lang="zh-TW" altLang="en-US" sz="1500" dirty="0"/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3F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500" b="1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愛在瑪陵</a:t>
                      </a:r>
                      <a:endParaRPr lang="zh-TW" altLang="en-US" sz="1500" dirty="0"/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329451"/>
                  </a:ext>
                </a:extLst>
              </a:tr>
              <a:tr h="3025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zh-TW" altLang="en-US" sz="1200" b="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500" b="1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歡喜來上學</a:t>
                      </a:r>
                      <a:endParaRPr lang="zh-TW" altLang="en-US" sz="1500" dirty="0"/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500" b="1" kern="1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當自己的主人</a:t>
                      </a:r>
                      <a:endParaRPr lang="zh-TW" altLang="en-US" sz="1500" dirty="0"/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500" b="1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天生我材必有用</a:t>
                      </a:r>
                      <a:endParaRPr lang="zh-TW" altLang="en-US" sz="1500" dirty="0"/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500" b="1" kern="1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天生我材必有用</a:t>
                      </a:r>
                      <a:endParaRPr lang="zh-TW" altLang="en-US" sz="1500" dirty="0"/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500" b="1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人養地地養人</a:t>
                      </a:r>
                      <a:endParaRPr lang="zh-TW" altLang="en-US" sz="1500" dirty="0"/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500" dirty="0"/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alt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531885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defTabSz="720000"/>
                      <a:endParaRPr lang="en-US" altLang="zh-TW" sz="16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defTabSz="720000"/>
                      <a:r>
                        <a:rPr lang="zh-TW" altLang="en-US" sz="1600" b="1" dirty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特</a:t>
                      </a:r>
                      <a:endParaRPr lang="en-US" altLang="zh-TW" sz="16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defTabSz="720000"/>
                      <a:r>
                        <a:rPr lang="zh-TW" altLang="en-US" sz="1600" b="1" dirty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色</a:t>
                      </a:r>
                      <a:endParaRPr lang="en-US" altLang="zh-TW" sz="16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defTabSz="720000"/>
                      <a:r>
                        <a:rPr lang="zh-TW" altLang="en-US" sz="1600" b="1" dirty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課</a:t>
                      </a:r>
                      <a:endParaRPr lang="en-US" altLang="zh-TW" sz="16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defTabSz="720000"/>
                      <a:r>
                        <a:rPr lang="zh-TW" altLang="en-US" sz="1600" b="1" dirty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程</a:t>
                      </a:r>
                      <a:endParaRPr lang="en-US" altLang="zh-TW" sz="16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defTabSz="720000"/>
                      <a:endParaRPr lang="zh-TW" altLang="en-US" sz="16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mpd="sng">
                      <a:noFill/>
                    </a:lnL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幸 </a:t>
                      </a:r>
                      <a:endParaRPr lang="en-US" altLang="zh-TW" sz="16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福</a:t>
                      </a:r>
                      <a:endParaRPr lang="en-US" altLang="zh-TW" sz="16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</a:t>
                      </a:r>
                      <a:endParaRPr lang="en-US" altLang="zh-TW" sz="16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光</a:t>
                      </a:r>
                    </a:p>
                  </a:txBody>
                  <a:tcPr marL="91428" marR="91428" marT="45714" marB="45714" anchor="ctr"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endParaRPr lang="zh-TW" altLang="en-US" sz="1400" b="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28" marR="91428" marT="45714" marB="45714" anchor="ctr"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1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學習角探索</a:t>
                      </a:r>
                      <a:endParaRPr lang="en-US" altLang="zh-TW" sz="1500" b="1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0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做選擇</a:t>
                      </a:r>
                      <a:r>
                        <a:rPr lang="en-US" altLang="zh-TW" sz="1500" b="0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.</a:t>
                      </a:r>
                      <a:r>
                        <a:rPr lang="zh-TW" altLang="en-US" sz="1500" b="0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沉浸學習</a:t>
                      </a:r>
                      <a:endParaRPr lang="en-US" altLang="zh-TW" sz="1500" b="1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1428" marR="91428" marT="45714" marB="45714"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1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科學玩具的探索</a:t>
                      </a:r>
                      <a:endParaRPr lang="en-US" altLang="zh-TW" sz="1500" b="1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0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認識步驟單</a:t>
                      </a:r>
                    </a:p>
                  </a:txBody>
                  <a:tcPr marL="91428" marR="91428" marT="45714" marB="45714"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1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瑪陵社區小記者</a:t>
                      </a:r>
                      <a:endParaRPr lang="en-US" altLang="zh-TW" sz="1500" b="1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0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訪問、認識工具</a:t>
                      </a:r>
                    </a:p>
                  </a:txBody>
                  <a:tcPr marL="91428" marR="91428" marT="45714" marB="45714"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1" kern="1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瑪陵社區小記者</a:t>
                      </a:r>
                      <a:endParaRPr lang="en-US" altLang="zh-TW" sz="1500" b="1" kern="10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0" kern="1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訪問、認識工具</a:t>
                      </a:r>
                      <a:endParaRPr lang="zh-TW" altLang="en-US" sz="1500" b="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1428" marR="91428" marT="45714" marB="45714"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1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樂活瑪陵</a:t>
                      </a:r>
                      <a:endParaRPr lang="en-US" altLang="zh-TW" sz="1500" b="1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0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訪問、認識地圖</a:t>
                      </a:r>
                      <a:endParaRPr lang="zh-TW" altLang="en-US" sz="1500" b="1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1428" marR="91428" marT="45714" marB="45714"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1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我是小小解說員</a:t>
                      </a:r>
                      <a:endParaRPr lang="en-US" altLang="zh-TW" sz="1500" b="1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0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探究與發表</a:t>
                      </a:r>
                    </a:p>
                  </a:txBody>
                  <a:tcPr marL="91428" marR="91428" marT="45714" marB="45714"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500" b="1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1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獨立研究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0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認識研究方法</a:t>
                      </a:r>
                      <a:endParaRPr lang="en-US" altLang="zh-TW" sz="1500" b="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0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獨立研究發表</a:t>
                      </a:r>
                    </a:p>
                  </a:txBody>
                  <a:tcPr marL="91428" marR="91428" marT="45714" marB="45714"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94821"/>
                  </a:ext>
                </a:extLst>
              </a:tr>
              <a:tr h="4067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</a:t>
                      </a:r>
                      <a:endParaRPr lang="zh-TW" altLang="en-US" sz="1400" b="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28" marR="91428" marT="45714" marB="45714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1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動物大不同研究</a:t>
                      </a:r>
                      <a:endParaRPr lang="en-US" altLang="zh-TW" sz="1500" b="1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0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歸納與分類</a:t>
                      </a:r>
                      <a:endParaRPr lang="zh-TW" altLang="en-US" sz="1500" b="1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1428" marR="91428"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1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玩具紙箱王</a:t>
                      </a:r>
                      <a:endParaRPr lang="en-US" altLang="zh-TW" sz="1500" b="1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/>
                        <a:t> 規劃與合作策略</a:t>
                      </a:r>
                      <a:endParaRPr lang="zh-TW" altLang="en-US" dirty="0"/>
                    </a:p>
                  </a:txBody>
                  <a:tcPr marL="91428" marR="91428"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1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瑪陵社區探索隊</a:t>
                      </a:r>
                      <a:endParaRPr lang="en-US" altLang="zh-TW" sz="1500" b="1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0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資料整理與分享</a:t>
                      </a:r>
                      <a:endParaRPr lang="zh-TW" altLang="en-US" dirty="0"/>
                    </a:p>
                  </a:txBody>
                  <a:tcPr marL="91428" marR="91428"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1" kern="1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瑪陵社區探索隊</a:t>
                      </a:r>
                      <a:endParaRPr lang="en-US" altLang="zh-TW" sz="1500" b="1" kern="10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0" kern="1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資料蒐集整理與分享</a:t>
                      </a:r>
                      <a:endParaRPr lang="zh-TW" altLang="en-US" sz="1500" b="1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1428" marR="91428"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1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挖掘真相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0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證據與實驗</a:t>
                      </a:r>
                    </a:p>
                  </a:txBody>
                  <a:tcPr marL="91428" marR="91428"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1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瑪陵微壯遊</a:t>
                      </a:r>
                      <a:endParaRPr lang="en-US" altLang="zh-TW" sz="1500" b="1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b="0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探索與行動</a:t>
                      </a:r>
                    </a:p>
                  </a:txBody>
                  <a:tcPr marL="91428" marR="91428"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91428" marR="91428"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9953385"/>
                  </a:ext>
                </a:extLst>
              </a:tr>
              <a:tr h="3025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defTabSz="720000"/>
                      <a:endParaRPr lang="zh-TW" altLang="en-US" sz="16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dirty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幸福</a:t>
                      </a:r>
                      <a:endParaRPr lang="en-US" altLang="zh-TW" sz="12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dirty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食堂</a:t>
                      </a:r>
                    </a:p>
                  </a:txBody>
                  <a:tcPr marL="91428" marR="91428" marT="45714" marB="45714"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endParaRPr lang="en-US" altLang="zh-TW" sz="15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28" marR="91428" marT="45714" marB="4571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zh-TW" sz="1500" b="1" kern="1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有魔法的根</a:t>
                      </a:r>
                      <a:endParaRPr lang="en-US" altLang="zh-TW" sz="1500" b="1" kern="1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TW" altLang="en-US" sz="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28" marR="91428"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zh-TW" sz="1500" b="1" kern="1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大</a:t>
                      </a:r>
                      <a:r>
                        <a:rPr lang="zh-TW" altLang="en-US" sz="1500" b="1" kern="1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地</a:t>
                      </a:r>
                      <a:r>
                        <a:rPr lang="zh-TW" altLang="zh-TW" sz="1500" b="1" kern="1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母親多愛我</a:t>
                      </a:r>
                      <a:endParaRPr lang="zh-TW" altLang="en-US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28" marR="91428"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zh-TW" sz="1500" b="1" kern="1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看見土壤寶藏</a:t>
                      </a:r>
                      <a:endParaRPr lang="zh-TW" altLang="en-US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28" marR="91428"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zh-TW" sz="1500" b="1" kern="1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看見土壤寶藏</a:t>
                      </a:r>
                      <a:endParaRPr lang="zh-TW" altLang="en-US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28" marR="91428"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500" b="1" kern="1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養土護土創生機</a:t>
                      </a:r>
                      <a:endParaRPr lang="zh-TW" altLang="en-US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28" marR="91428"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zh-TW" sz="1500" b="1" kern="1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身心手腦做中學</a:t>
                      </a:r>
                      <a:endParaRPr lang="zh-TW" altLang="en-US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28" marR="91428"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zh-TW" sz="1500" b="1" kern="1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吃飯大</a:t>
                      </a:r>
                      <a:r>
                        <a:rPr lang="zh-TW" altLang="en-US" sz="1500" b="1" kern="1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代誌</a:t>
                      </a:r>
                      <a:endParaRPr lang="zh-TW" altLang="en-US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28" marR="91428"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98667314"/>
                  </a:ext>
                </a:extLst>
              </a:tr>
              <a:tr h="35539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下</a:t>
                      </a:r>
                      <a:endParaRPr lang="zh-TW" altLang="en-US" sz="1500" b="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28" marR="91428"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zh-TW" sz="1500" b="1" kern="1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跟</a:t>
                      </a:r>
                      <a:r>
                        <a:rPr lang="zh-TW" altLang="en-US" sz="1500" b="1" kern="1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大地</a:t>
                      </a:r>
                      <a:r>
                        <a:rPr lang="zh-TW" altLang="zh-TW" sz="1500" b="1" kern="1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一起呼吸</a:t>
                      </a:r>
                      <a:endParaRPr lang="zh-TW" altLang="en-US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28" marR="91428"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zh-TW" sz="1500" b="1" kern="1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百菜齊放在瑪陵</a:t>
                      </a:r>
                      <a:endParaRPr lang="zh-TW" altLang="en-US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28" marR="91428"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zh-TW" sz="1500" b="1" kern="1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學當小水牛</a:t>
                      </a:r>
                      <a:endParaRPr lang="zh-TW" altLang="en-US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28" marR="91428"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zh-TW" sz="1500" b="1" kern="1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學當小水牛</a:t>
                      </a:r>
                      <a:endParaRPr lang="zh-TW" altLang="en-US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28" marR="91428"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zh-TW" sz="1500" b="1" kern="1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種田苦樂</a:t>
                      </a:r>
                      <a:r>
                        <a:rPr lang="zh-TW" altLang="en-US" sz="1500" b="1" kern="1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與得失</a:t>
                      </a:r>
                      <a:endParaRPr lang="zh-TW" altLang="en-US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28" marR="91428"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zh-TW" sz="1500" b="1" kern="1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天然</a:t>
                      </a:r>
                      <a:r>
                        <a:rPr lang="zh-TW" altLang="en-US" sz="1500" b="1" kern="1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ㄟ</a:t>
                      </a:r>
                      <a:r>
                        <a:rPr lang="zh-TW" altLang="zh-TW" sz="1500" b="1" kern="1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尚好</a:t>
                      </a:r>
                      <a:endParaRPr lang="zh-TW" altLang="en-US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28" marR="91428"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500" b="1" kern="1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小廚師</a:t>
                      </a:r>
                      <a:r>
                        <a:rPr lang="zh-TW" altLang="zh-TW" sz="1500" b="1" kern="1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當家</a:t>
                      </a:r>
                      <a:r>
                        <a:rPr lang="en-US" altLang="zh-TW" sz="1500" b="1" kern="1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endParaRPr lang="zh-TW" altLang="en-US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28" marR="91428"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9380925"/>
                  </a:ext>
                </a:extLst>
              </a:tr>
              <a:tr h="316931">
                <a:tc gridSpan="4"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經典</a:t>
                      </a:r>
                      <a:r>
                        <a:rPr lang="en-US" altLang="zh-TW" sz="12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自選</a:t>
                      </a:r>
                      <a:r>
                        <a:rPr lang="en-US" altLang="zh-TW" sz="12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200" b="1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28" marR="91428" marT="45714" marB="45714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defTabSz="720000"/>
                      <a:endParaRPr lang="zh-TW" altLang="en-US" sz="1600" b="1" dirty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經典</a:t>
                      </a:r>
                      <a:r>
                        <a:rPr lang="en-US" altLang="zh-TW" sz="1200" b="1" dirty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200" b="1" dirty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自選</a:t>
                      </a:r>
                      <a:r>
                        <a:rPr lang="en-US" altLang="zh-TW" sz="1200" b="1" dirty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2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lvl="0" algn="l"/>
                      <a:r>
                        <a:rPr lang="zh-TW" altLang="zh-TW" sz="15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弟子規</a:t>
                      </a:r>
                      <a:r>
                        <a:rPr lang="en-US" altLang="zh-TW" sz="15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.</a:t>
                      </a:r>
                      <a:r>
                        <a:rPr lang="zh-TW" altLang="zh-TW" sz="15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古今背書方法</a:t>
                      </a:r>
                      <a:r>
                        <a:rPr lang="en-US" altLang="zh-TW" sz="15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.</a:t>
                      </a:r>
                      <a:r>
                        <a:rPr lang="zh-TW" altLang="zh-TW" sz="15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朱子治家格</a:t>
                      </a:r>
                      <a:r>
                        <a:rPr lang="zh-TW" altLang="en-US" sz="15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言</a:t>
                      </a:r>
                      <a:r>
                        <a:rPr lang="en-US" altLang="zh-TW" sz="15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.</a:t>
                      </a:r>
                      <a:r>
                        <a:rPr lang="zh-TW" altLang="zh-TW" sz="15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部首表</a:t>
                      </a:r>
                      <a:r>
                        <a:rPr lang="en-US" altLang="zh-TW" sz="15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.</a:t>
                      </a:r>
                      <a:r>
                        <a:rPr lang="zh-TW" altLang="zh-TW" sz="15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三字經</a:t>
                      </a:r>
                      <a:r>
                        <a:rPr lang="en-US" altLang="zh-TW" sz="15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en-US" sz="15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成語</a:t>
                      </a:r>
                      <a:r>
                        <a:rPr lang="en-US" altLang="zh-TW" sz="15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altLang="en-US" sz="15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28" marR="91428"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TW" altLang="en-US" sz="14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lvl="0" algn="ctr"/>
                      <a:r>
                        <a:rPr lang="zh-TW" altLang="zh-TW" sz="15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弟子規</a:t>
                      </a:r>
                      <a:r>
                        <a:rPr lang="en-US" altLang="zh-TW" sz="15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.</a:t>
                      </a:r>
                      <a:r>
                        <a:rPr lang="zh-TW" altLang="zh-TW" sz="15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朱子治家格言</a:t>
                      </a:r>
                      <a:r>
                        <a:rPr lang="en-US" altLang="zh-TW" sz="15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.</a:t>
                      </a:r>
                      <a:r>
                        <a:rPr lang="zh-TW" altLang="zh-TW" sz="15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孝經</a:t>
                      </a:r>
                      <a:r>
                        <a:rPr lang="en-US" altLang="zh-TW" sz="15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.</a:t>
                      </a:r>
                      <a:r>
                        <a:rPr lang="zh-TW" altLang="zh-TW" sz="15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論語</a:t>
                      </a:r>
                      <a:r>
                        <a:rPr lang="en-US" altLang="zh-TW" sz="15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.(</a:t>
                      </a:r>
                      <a:r>
                        <a:rPr lang="zh-TW" altLang="zh-TW" sz="15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唐詩</a:t>
                      </a:r>
                      <a:r>
                        <a:rPr lang="zh-TW" altLang="en-US" sz="15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選</a:t>
                      </a:r>
                      <a:r>
                        <a:rPr lang="en-US" altLang="zh-TW" sz="15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.</a:t>
                      </a:r>
                      <a:r>
                        <a:rPr lang="zh-TW" altLang="zh-TW" sz="15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偉人傳記</a:t>
                      </a:r>
                      <a:r>
                        <a:rPr lang="en-US" altLang="zh-TW" sz="1500" kern="1200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altLang="en-US" sz="15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28" marR="91428" marT="45714" marB="457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TW" altLang="en-US" sz="14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TW" altLang="en-US" sz="14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4662158"/>
                  </a:ext>
                </a:extLst>
              </a:tr>
              <a:tr h="302525">
                <a:tc gridSpan="4">
                  <a:txBody>
                    <a:bodyPr/>
                    <a:lstStyle/>
                    <a:p>
                      <a:pPr marL="0" algn="ctr" defTabSz="720000"/>
                      <a:r>
                        <a:rPr lang="zh-TW" altLang="en-US" sz="15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多元社團</a:t>
                      </a:r>
                    </a:p>
                  </a:txBody>
                  <a:tcPr marL="91428" marR="91428" marT="45714" marB="45714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社團</a:t>
                      </a:r>
                    </a:p>
                  </a:txBody>
                  <a:tcP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TW" altLang="en-US" sz="1200" b="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TW" altLang="en-US" sz="1500" b="0" dirty="0">
                        <a:highlight>
                          <a:srgbClr val="C0C0C0"/>
                        </a:highlight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28" marR="91428" marT="45714" marB="45714"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TW" altLang="en-US" sz="1500" b="0" dirty="0">
                        <a:highlight>
                          <a:srgbClr val="C0C0C0"/>
                        </a:highlight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28" marR="91428" marT="45714" marB="45714"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5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</a:t>
                      </a:r>
                      <a:r>
                        <a:rPr lang="zh-TW" altLang="en-US" sz="15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中年級選修社團</a:t>
                      </a:r>
                    </a:p>
                  </a:txBody>
                  <a:tcPr marL="91428" marR="91428" marT="45714" marB="45714"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TW" altLang="en-US" sz="14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5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zh-TW" altLang="en-US" sz="15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高年級選修社團</a:t>
                      </a:r>
                      <a:endParaRPr lang="zh-TW" altLang="en-US" sz="15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28" marR="91428" marT="45714" marB="45714"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TW" altLang="en-US" sz="14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9162927"/>
                  </a:ext>
                </a:extLst>
              </a:tr>
              <a:tr h="302525">
                <a:tc gridSpan="4">
                  <a:txBody>
                    <a:bodyPr/>
                    <a:lstStyle/>
                    <a:p>
                      <a:pPr marL="0" algn="ctr" defTabSz="720000"/>
                      <a:r>
                        <a:rPr lang="zh-TW" altLang="en-US" sz="15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學校活動</a:t>
                      </a:r>
                    </a:p>
                  </a:txBody>
                  <a:tcPr marL="91428" marR="91428" marT="45714" marB="45714">
                    <a:lnL w="12700" cmpd="sng">
                      <a:noFill/>
                    </a:lnL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TW" altLang="en-US" sz="1400" b="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5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始業式</a:t>
                      </a:r>
                      <a:r>
                        <a:rPr lang="en-US" altLang="zh-TW" sz="15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5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念恩、尊師</a:t>
                      </a:r>
                      <a:r>
                        <a:rPr lang="en-US" altLang="zh-TW" sz="15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).</a:t>
                      </a:r>
                      <a:r>
                        <a:rPr lang="zh-TW" altLang="en-US" sz="15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校慶</a:t>
                      </a:r>
                      <a:r>
                        <a:rPr lang="en-US" altLang="zh-TW" sz="15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5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互助、精勤、慈心</a:t>
                      </a:r>
                      <a:r>
                        <a:rPr lang="en-US" altLang="zh-TW" sz="15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).</a:t>
                      </a:r>
                      <a:r>
                        <a:rPr lang="zh-TW" altLang="en-US" sz="15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慶生會</a:t>
                      </a:r>
                      <a:r>
                        <a:rPr lang="en-US" altLang="zh-TW" sz="15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5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觀功念恩</a:t>
                      </a:r>
                      <a:r>
                        <a:rPr lang="en-US" altLang="zh-TW" sz="15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).</a:t>
                      </a:r>
                      <a:r>
                        <a:rPr lang="zh-TW" altLang="en-US" sz="15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拜訪社區</a:t>
                      </a:r>
                      <a:r>
                        <a:rPr lang="en-US" altLang="zh-TW" sz="15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5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關懷、代人著想</a:t>
                      </a:r>
                      <a:r>
                        <a:rPr lang="en-US" altLang="zh-TW" sz="15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).</a:t>
                      </a:r>
                      <a:r>
                        <a:rPr lang="zh-TW" altLang="en-US" sz="15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成果分享</a:t>
                      </a:r>
                      <a:r>
                        <a:rPr lang="en-US" altLang="zh-TW" sz="15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5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學習總結</a:t>
                      </a:r>
                      <a:r>
                        <a:rPr lang="en-US" altLang="zh-TW" sz="1500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5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28" marR="91428" marT="45714" marB="45714"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TW" altLang="en-US" sz="14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TW" altLang="en-US" sz="14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TW" altLang="en-US" sz="14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TW" altLang="en-US" sz="14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804177"/>
                  </a:ext>
                </a:extLst>
              </a:tr>
            </a:tbl>
          </a:graphicData>
        </a:graphic>
      </p:graphicFrame>
      <p:sp>
        <p:nvSpPr>
          <p:cNvPr id="126" name="圓角矩形 125"/>
          <p:cNvSpPr/>
          <p:nvPr/>
        </p:nvSpPr>
        <p:spPr>
          <a:xfrm>
            <a:off x="2349714" y="1523913"/>
            <a:ext cx="934646" cy="2333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599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0" marR="0" lvl="0" indent="0" algn="ctr" defTabSz="9142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智慧</a:t>
            </a:r>
            <a:endParaRPr kumimoji="0" lang="en-US" altLang="zh-TW" sz="1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0" marR="0" lvl="0" indent="0" algn="ctr" defTabSz="9142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799" b="1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27" name="圓角矩形 126"/>
          <p:cNvSpPr/>
          <p:nvPr/>
        </p:nvSpPr>
        <p:spPr>
          <a:xfrm>
            <a:off x="5607996" y="1512261"/>
            <a:ext cx="934646" cy="2820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599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0" marR="0" lvl="0" indent="0" algn="ctr" defTabSz="9142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仁德</a:t>
            </a:r>
            <a:endParaRPr kumimoji="0" lang="en-US" altLang="zh-TW" sz="1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0" marR="0" lvl="0" indent="0" algn="ctr" defTabSz="9142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599" b="1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pSp>
        <p:nvGrpSpPr>
          <p:cNvPr id="17" name="群組 16"/>
          <p:cNvGrpSpPr/>
          <p:nvPr/>
        </p:nvGrpSpPr>
        <p:grpSpPr>
          <a:xfrm>
            <a:off x="4254586" y="1069727"/>
            <a:ext cx="3237018" cy="236523"/>
            <a:chOff x="4408335" y="621410"/>
            <a:chExt cx="3237018" cy="236523"/>
          </a:xfrm>
        </p:grpSpPr>
        <p:cxnSp>
          <p:nvCxnSpPr>
            <p:cNvPr id="34" name="直線接點 33"/>
            <p:cNvCxnSpPr>
              <a:cxnSpLocks/>
            </p:cNvCxnSpPr>
            <p:nvPr/>
          </p:nvCxnSpPr>
          <p:spPr>
            <a:xfrm flipV="1">
              <a:off x="4408335" y="621410"/>
              <a:ext cx="3232506" cy="1022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>
              <a:cxnSpLocks/>
            </p:cNvCxnSpPr>
            <p:nvPr/>
          </p:nvCxnSpPr>
          <p:spPr>
            <a:xfrm flipV="1">
              <a:off x="7645353" y="621410"/>
              <a:ext cx="0" cy="20798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接點 41">
              <a:extLst>
                <a:ext uri="{FF2B5EF4-FFF2-40B4-BE49-F238E27FC236}">
                  <a16:creationId xmlns:a16="http://schemas.microsoft.com/office/drawing/2014/main" id="{CB97A2BB-1AFC-4A54-AE0C-0E488D884C4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12382" y="631630"/>
              <a:ext cx="0" cy="22630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3" name="圓角矩形 122"/>
          <p:cNvSpPr/>
          <p:nvPr/>
        </p:nvSpPr>
        <p:spPr>
          <a:xfrm>
            <a:off x="2469244" y="812710"/>
            <a:ext cx="1435040" cy="29002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0" marR="0" lvl="0" indent="0" algn="l" defTabSz="9142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999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88651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觀功念恩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E88651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0" marR="0" lvl="0" indent="0" algn="ctr" defTabSz="9142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799" b="1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4" name="矩形 8">
            <a:extLst>
              <a:ext uri="{FF2B5EF4-FFF2-40B4-BE49-F238E27FC236}">
                <a16:creationId xmlns:a16="http://schemas.microsoft.com/office/drawing/2014/main" id="{099ED3A0-C34C-4C21-8B13-94EDBB635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60" y="820307"/>
            <a:ext cx="556485" cy="602548"/>
          </a:xfrm>
          <a:prstGeom prst="rect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algn="ctr" defTabSz="91422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14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課程願景</a:t>
            </a:r>
            <a:endParaRPr lang="zh-TW" altLang="zh-TW" sz="14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4" name="圓角矩形 120">
            <a:extLst>
              <a:ext uri="{FF2B5EF4-FFF2-40B4-BE49-F238E27FC236}">
                <a16:creationId xmlns:a16="http://schemas.microsoft.com/office/drawing/2014/main" id="{6855444E-63F3-4C21-958C-3EA3AD2A9A01}"/>
              </a:ext>
            </a:extLst>
          </p:cNvPr>
          <p:cNvSpPr/>
          <p:nvPr/>
        </p:nvSpPr>
        <p:spPr>
          <a:xfrm>
            <a:off x="5455506" y="730512"/>
            <a:ext cx="1168623" cy="31553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399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marR="0" lvl="0" indent="0" algn="ctr" defTabSz="9142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66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標楷體" panose="03000509000000000000" pitchFamily="65" charset="-120"/>
                <a:cs typeface="Times New Roman" panose="02020603050405020304" pitchFamily="18" charset="0"/>
              </a:rPr>
              <a:t>幸福</a:t>
            </a:r>
          </a:p>
          <a:p>
            <a:pPr marL="0" marR="0" lvl="0" indent="0" algn="ctr" defTabSz="9142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399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20" name="圓角矩形 119"/>
          <p:cNvSpPr/>
          <p:nvPr/>
        </p:nvSpPr>
        <p:spPr>
          <a:xfrm>
            <a:off x="5481679" y="1139750"/>
            <a:ext cx="1168623" cy="32946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80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標楷體" panose="03000509000000000000" pitchFamily="65" charset="-120"/>
                <a:cs typeface="Times New Roman" panose="02020603050405020304" pitchFamily="18" charset="0"/>
              </a:rPr>
              <a:t>覺行</a:t>
            </a:r>
            <a:endParaRPr kumimoji="0" lang="en-US" altLang="zh-TW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1" name="矩形 9"/>
          <p:cNvSpPr>
            <a:spLocks noChangeArrowheads="1"/>
          </p:cNvSpPr>
          <p:nvPr/>
        </p:nvSpPr>
        <p:spPr bwMode="auto">
          <a:xfrm>
            <a:off x="74967" y="1453133"/>
            <a:ext cx="569153" cy="435801"/>
          </a:xfrm>
          <a:prstGeom prst="rect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marR="0" lvl="0" indent="0" algn="ctr" defTabSz="914224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4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學生圖像</a:t>
            </a:r>
            <a:endParaRPr lang="zh-TW" altLang="zh-TW" sz="14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7" name="圓角矩形 126">
            <a:extLst>
              <a:ext uri="{FF2B5EF4-FFF2-40B4-BE49-F238E27FC236}">
                <a16:creationId xmlns:a16="http://schemas.microsoft.com/office/drawing/2014/main" id="{AE2863D3-9935-4A62-AC0C-52366AD29F8E}"/>
              </a:ext>
            </a:extLst>
          </p:cNvPr>
          <p:cNvSpPr/>
          <p:nvPr/>
        </p:nvSpPr>
        <p:spPr>
          <a:xfrm>
            <a:off x="9292421" y="1501434"/>
            <a:ext cx="934646" cy="27784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599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0" marR="0" lvl="0" indent="0" algn="ctr" defTabSz="9142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精勤</a:t>
            </a:r>
            <a:endParaRPr kumimoji="0" lang="en-US" altLang="zh-TW" sz="1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0" marR="0" lvl="0" indent="0" algn="ctr" defTabSz="9142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599" b="1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cxnSp>
        <p:nvCxnSpPr>
          <p:cNvPr id="91" name="直線單箭頭接點 90">
            <a:extLst>
              <a:ext uri="{FF2B5EF4-FFF2-40B4-BE49-F238E27FC236}">
                <a16:creationId xmlns:a16="http://schemas.microsoft.com/office/drawing/2014/main" id="{09A805AC-6F99-474A-86E5-34D4F1CB3A25}"/>
              </a:ext>
            </a:extLst>
          </p:cNvPr>
          <p:cNvCxnSpPr>
            <a:cxnSpLocks/>
            <a:stCxn id="90" idx="0"/>
          </p:cNvCxnSpPr>
          <p:nvPr/>
        </p:nvCxnSpPr>
        <p:spPr>
          <a:xfrm flipV="1">
            <a:off x="310412" y="1933013"/>
            <a:ext cx="0" cy="4493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0" name="矩形 9">
            <a:extLst>
              <a:ext uri="{FF2B5EF4-FFF2-40B4-BE49-F238E27FC236}">
                <a16:creationId xmlns:a16="http://schemas.microsoft.com/office/drawing/2014/main" id="{E0A55CF2-78E1-4827-B792-42CF2462F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34" y="2382365"/>
            <a:ext cx="504756" cy="1355664"/>
          </a:xfrm>
          <a:prstGeom prst="rect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22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課程模式</a:t>
            </a:r>
            <a:endParaRPr kumimoji="0" lang="zh-TW" altLang="zh-TW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2" name="矩形 10"/>
          <p:cNvSpPr>
            <a:spLocks noChangeArrowheads="1"/>
          </p:cNvSpPr>
          <p:nvPr/>
        </p:nvSpPr>
        <p:spPr bwMode="auto">
          <a:xfrm>
            <a:off x="126084" y="4071525"/>
            <a:ext cx="359181" cy="2242213"/>
          </a:xfrm>
          <a:prstGeom prst="rect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22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zh-TW" sz="1599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課</a:t>
            </a:r>
            <a:endParaRPr kumimoji="0" lang="en-US" altLang="zh-TW" sz="1599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marR="0" lvl="0" indent="0" algn="ctr" defTabSz="91422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zh-TW" sz="1599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程</a:t>
            </a:r>
            <a:endParaRPr kumimoji="0" lang="zh-TW" altLang="zh-TW" sz="1599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22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zh-TW" sz="1599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架</a:t>
            </a:r>
            <a:endParaRPr kumimoji="0" lang="en-US" altLang="zh-TW" sz="1599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marR="0" lvl="0" indent="0" algn="ctr" defTabSz="91422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zh-TW" sz="1599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構</a:t>
            </a:r>
            <a:endParaRPr kumimoji="0" lang="zh-TW" altLang="zh-TW" sz="1599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22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zh-TW" sz="1599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規</a:t>
            </a:r>
            <a:endParaRPr kumimoji="0" lang="en-US" altLang="zh-TW" sz="1599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marR="0" lvl="0" indent="0" algn="ctr" defTabSz="91422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zh-TW" sz="1599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劃</a:t>
            </a:r>
            <a:endParaRPr kumimoji="0" lang="zh-TW" altLang="zh-TW" sz="1599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22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zh-TW" sz="1599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內</a:t>
            </a:r>
            <a:endParaRPr kumimoji="0" lang="en-US" altLang="zh-TW" sz="1599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marR="0" lvl="0" indent="0" algn="ctr" defTabSz="91422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zh-TW" sz="1599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涵</a:t>
            </a:r>
            <a:endParaRPr kumimoji="0" lang="zh-TW" altLang="zh-TW" sz="1599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95" name="直線單箭頭接點 94">
            <a:extLst>
              <a:ext uri="{FF2B5EF4-FFF2-40B4-BE49-F238E27FC236}">
                <a16:creationId xmlns:a16="http://schemas.microsoft.com/office/drawing/2014/main" id="{2B95CF26-08F4-4D85-91BA-4F2370ABF3DB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305675" y="6313738"/>
            <a:ext cx="0" cy="41844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圓角矩形 66"/>
          <p:cNvSpPr/>
          <p:nvPr/>
        </p:nvSpPr>
        <p:spPr>
          <a:xfrm>
            <a:off x="3558028" y="1138121"/>
            <a:ext cx="1168623" cy="3240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標楷體" panose="03000509000000000000" pitchFamily="65" charset="-120"/>
                <a:cs typeface="Times New Roman" panose="02020603050405020304" pitchFamily="18" charset="0"/>
              </a:rPr>
              <a:t>學習</a:t>
            </a:r>
            <a:endParaRPr kumimoji="0" lang="en-US" altLang="zh-TW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E2DAE80B-EC0D-483D-B8ED-5BC5CAA466DB}"/>
              </a:ext>
            </a:extLst>
          </p:cNvPr>
          <p:cNvCxnSpPr>
            <a:cxnSpLocks/>
            <a:stCxn id="12" idx="0"/>
          </p:cNvCxnSpPr>
          <p:nvPr/>
        </p:nvCxnSpPr>
        <p:spPr>
          <a:xfrm flipV="1">
            <a:off x="305675" y="3822696"/>
            <a:ext cx="0" cy="2488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2" name="圓角矩形 121"/>
          <p:cNvSpPr/>
          <p:nvPr/>
        </p:nvSpPr>
        <p:spPr>
          <a:xfrm>
            <a:off x="7904211" y="792856"/>
            <a:ext cx="1450123" cy="2802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E88651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標楷體" panose="03000509000000000000" pitchFamily="65" charset="-120"/>
                <a:cs typeface="Times New Roman" panose="02020603050405020304" pitchFamily="18" charset="0"/>
              </a:rPr>
              <a:t>關愛生命</a:t>
            </a:r>
            <a:endParaRPr kumimoji="0" lang="en-US" altLang="zh-TW" sz="2000" b="1" i="0" u="none" strike="noStrike" kern="100" cap="none" spc="0" normalizeH="0" baseline="0" noProof="0" dirty="0">
              <a:ln>
                <a:noFill/>
              </a:ln>
              <a:solidFill>
                <a:srgbClr val="E88651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21" name="圓角矩形 120"/>
          <p:cNvSpPr/>
          <p:nvPr/>
        </p:nvSpPr>
        <p:spPr>
          <a:xfrm>
            <a:off x="7056247" y="1127364"/>
            <a:ext cx="1168623" cy="32946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標楷體" panose="03000509000000000000" pitchFamily="65" charset="-120"/>
                <a:cs typeface="Times New Roman" panose="02020603050405020304" pitchFamily="18" charset="0"/>
              </a:rPr>
              <a:t>永續</a:t>
            </a:r>
            <a:endParaRPr kumimoji="0" lang="en-US" altLang="zh-TW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333693"/>
      </p:ext>
    </p:extLst>
  </p:cSld>
  <p:clrMapOvr>
    <a:masterClrMapping/>
  </p:clrMapOvr>
</p:sld>
</file>

<file path=ppt/theme/theme1.xml><?xml version="1.0" encoding="utf-8"?>
<a:theme xmlns:a="http://schemas.openxmlformats.org/drawingml/2006/main" name="2_自定义设计方案">
  <a:themeElements>
    <a:clrScheme name="自定义 1093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60B5CC"/>
      </a:accent1>
      <a:accent2>
        <a:srgbClr val="E66C7D"/>
      </a:accent2>
      <a:accent3>
        <a:srgbClr val="F0AD00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429</Words>
  <Application>Microsoft Office PowerPoint</Application>
  <PresentationFormat>寬螢幕</PresentationFormat>
  <Paragraphs>135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Meiryo</vt:lpstr>
      <vt:lpstr>微軟正黑體</vt:lpstr>
      <vt:lpstr>標楷體</vt:lpstr>
      <vt:lpstr>Arial</vt:lpstr>
      <vt:lpstr>Calibri</vt:lpstr>
      <vt:lpstr>Calibri Light</vt:lpstr>
      <vt:lpstr>2_自定义设计方案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蕙萍 董</dc:creator>
  <cp:lastModifiedBy>蕙萍 董</cp:lastModifiedBy>
  <cp:revision>23</cp:revision>
  <dcterms:created xsi:type="dcterms:W3CDTF">2022-08-07T03:48:13Z</dcterms:created>
  <dcterms:modified xsi:type="dcterms:W3CDTF">2024-05-10T09:40:39Z</dcterms:modified>
</cp:coreProperties>
</file>